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687" r:id="rId3"/>
    <p:sldId id="256" r:id="rId4"/>
    <p:sldId id="527" r:id="rId5"/>
    <p:sldId id="666" r:id="rId6"/>
    <p:sldId id="713" r:id="rId7"/>
    <p:sldId id="714" r:id="rId8"/>
    <p:sldId id="715" r:id="rId9"/>
    <p:sldId id="716" r:id="rId10"/>
    <p:sldId id="717" r:id="rId11"/>
    <p:sldId id="721" r:id="rId12"/>
    <p:sldId id="719" r:id="rId13"/>
    <p:sldId id="724" r:id="rId14"/>
    <p:sldId id="689" r:id="rId15"/>
    <p:sldId id="735" r:id="rId16"/>
    <p:sldId id="736" r:id="rId17"/>
    <p:sldId id="737" r:id="rId18"/>
    <p:sldId id="726" r:id="rId19"/>
    <p:sldId id="720" r:id="rId20"/>
    <p:sldId id="725" r:id="rId21"/>
    <p:sldId id="727" r:id="rId22"/>
    <p:sldId id="606" r:id="rId23"/>
    <p:sldId id="607" r:id="rId24"/>
    <p:sldId id="608" r:id="rId25"/>
    <p:sldId id="749" r:id="rId26"/>
    <p:sldId id="731" r:id="rId27"/>
    <p:sldId id="748" r:id="rId28"/>
    <p:sldId id="751" r:id="rId29"/>
    <p:sldId id="750" r:id="rId30"/>
    <p:sldId id="732" r:id="rId31"/>
    <p:sldId id="73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169"/>
    <a:srgbClr val="09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614170" y="5570855"/>
            <a:ext cx="901446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3600"/>
              <a:t>h</a:t>
            </a:r>
            <a:r>
              <a:rPr lang="en-US" altLang="en-US" sz="3600" baseline="-25000"/>
              <a:t>t</a:t>
            </a:r>
            <a:r>
              <a:rPr lang="en-US" altLang="en-US" sz="3600"/>
              <a:t> = f(x</a:t>
            </a:r>
            <a:r>
              <a:rPr lang="en-US" altLang="en-US" sz="3600" baseline="-25000"/>
              <a:t>t</a:t>
            </a:r>
            <a:r>
              <a:rPr lang="en-US" altLang="en-US" sz="3600"/>
              <a:t> ,  h</a:t>
            </a:r>
            <a:r>
              <a:rPr lang="en-US" altLang="en-US" sz="3600" baseline="-25000"/>
              <a:t>t-1</a:t>
            </a:r>
            <a:r>
              <a:rPr lang="en-US" altLang="en-US" sz="3600"/>
              <a:t>) = f(</a:t>
            </a:r>
            <a:r>
              <a:rPr lang="en-US" altLang="en-US" sz="3600">
                <a:sym typeface="+mn-ea"/>
              </a:rPr>
              <a:t>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t-2</a:t>
            </a:r>
            <a:r>
              <a:rPr lang="en-US" altLang="en-US" sz="3600"/>
              <a:t>)) </a:t>
            </a:r>
            <a:endParaRPr lang="en-US" altLang="en-US" sz="3600"/>
          </a:p>
          <a:p>
            <a:pPr algn="l"/>
            <a:r>
              <a:rPr lang="en-US" altLang="en-US" sz="3600"/>
              <a:t>			 = </a:t>
            </a:r>
            <a:r>
              <a:rPr lang="en-US" altLang="en-US" sz="3600">
                <a:sym typeface="+mn-ea"/>
              </a:rPr>
              <a:t>f(x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f(x</a:t>
            </a:r>
            <a:r>
              <a:rPr lang="en-US" altLang="en-US" sz="3600" baseline="-25000">
                <a:sym typeface="+mn-ea"/>
              </a:rPr>
              <a:t>t-2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t-3</a:t>
            </a:r>
            <a:r>
              <a:rPr lang="en-US" altLang="en-US" sz="3600">
                <a:sym typeface="+mn-ea"/>
              </a:rPr>
              <a:t>))) = ... </a:t>
            </a:r>
            <a:endParaRPr lang="en-US" altLang="en-US" sz="3600"/>
          </a:p>
          <a:p>
            <a:pPr algn="l"/>
            <a:endParaRPr lang="en-US" altLang="en-US" sz="36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15" y="1805940"/>
            <a:ext cx="8917305" cy="358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常见问题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60375" y="1358265"/>
            <a:ext cx="1035113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RNN 网络层次深，容易出现梯度消失与爆炸</a:t>
            </a:r>
            <a:endParaRPr lang="en-US" altLang="en-US" sz="274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sz="2740" dirty="0"/>
              <a:t>无法解决</a:t>
            </a:r>
            <a:r>
              <a:rPr lang="en-US" altLang="en-US" sz="2740" b="1" dirty="0"/>
              <a:t>长期依赖问题</a:t>
            </a: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en-US" sz="2280" dirty="0"/>
              <a:t>例句中，</a:t>
            </a:r>
            <a:r>
              <a:rPr lang="en-US" altLang="en-US" sz="2280" b="1" dirty="0"/>
              <a:t>was </a:t>
            </a:r>
            <a:r>
              <a:rPr lang="en-US" altLang="en-US" sz="2280" dirty="0"/>
              <a:t>与 </a:t>
            </a:r>
            <a:r>
              <a:rPr lang="en-US" altLang="en-US" sz="2280" b="1" dirty="0"/>
              <a:t>were </a:t>
            </a:r>
            <a:r>
              <a:rPr lang="en-US" altLang="en-US" sz="2280" dirty="0"/>
              <a:t>如选择与 </a:t>
            </a:r>
            <a:r>
              <a:rPr lang="en-US" altLang="en-US" sz="2280" b="1" dirty="0"/>
              <a:t>cat </a:t>
            </a:r>
            <a:r>
              <a:rPr lang="en-US" altLang="en-US" sz="2280" dirty="0"/>
              <a:t>单复数有关，但两个词</a:t>
            </a:r>
            <a:r>
              <a:rPr lang="en-US" altLang="en-US" sz="2280" b="1" dirty="0"/>
              <a:t>相隔较远</a:t>
            </a:r>
            <a:r>
              <a:rPr lang="en-US" altLang="en-US" sz="2280" dirty="0"/>
              <a:t>，经过很多阶段反向传播梯度倾向于</a:t>
            </a:r>
            <a:r>
              <a:rPr lang="en-US" altLang="en-US" sz="2280" b="1" dirty="0"/>
              <a:t>消失或爆炸</a:t>
            </a:r>
            <a:r>
              <a:rPr lang="en-US" altLang="en-US" sz="2280" dirty="0"/>
              <a:t>，产生</a:t>
            </a:r>
            <a:r>
              <a:rPr lang="en-US" altLang="en-US" sz="2280" b="1" dirty="0"/>
              <a:t>长期依赖问题</a:t>
            </a:r>
            <a:endParaRPr lang="en-US" altLang="en-US" sz="228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885" y="4093845"/>
            <a:ext cx="6902450" cy="1231265"/>
          </a:xfrm>
          <a:prstGeom prst="rect">
            <a:avLst/>
          </a:prstGeom>
          <a:solidFill>
            <a:schemeClr val="accent1"/>
          </a:solidFill>
          <a:ln w="28575" cmpd="sng">
            <a:solidFill>
              <a:srgbClr val="C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05" y="452056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sz="4000" b="1" dirty="0" smtClean="0">
                <a:solidFill>
                  <a:srgbClr val="C00000"/>
                </a:solidFill>
              </a:rPr>
              <a:t>为此... 人们发明了长短期记忆门 </a:t>
            </a:r>
            <a:br>
              <a:rPr lang="en-US" altLang="en-US" sz="4000" b="1" dirty="0" smtClean="0">
                <a:solidFill>
                  <a:srgbClr val="C00000"/>
                </a:solidFill>
              </a:rPr>
            </a:br>
            <a:r>
              <a:rPr lang="en-US" altLang="en-US" sz="4000" b="1" dirty="0" smtClean="0">
                <a:solidFill>
                  <a:srgbClr val="C00000"/>
                </a:solidFill>
                <a:sym typeface="+mn-ea"/>
              </a:rPr>
              <a:t>LSTM </a:t>
            </a:r>
            <a:r>
              <a:rPr lang="en-US" altLang="en-US" sz="4000" b="1" dirty="0" smtClean="0">
                <a:solidFill>
                  <a:srgbClr val="C00000"/>
                </a:solidFill>
              </a:rPr>
              <a:t>（Long Short-Term Memory）</a:t>
            </a:r>
            <a:endParaRPr lang="en-US" altLang="en-US" sz="4000" b="1" dirty="0" smtClean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4386580" y="1945640"/>
            <a:ext cx="2949575" cy="204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sym typeface="+mn-ea"/>
              </a:rPr>
              <a:t>类比下人类... </a:t>
            </a:r>
            <a:r>
              <a:rPr lang="en-US" altLang="en-US" b="1" dirty="0" smtClean="0"/>
              <a:t>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有些事成功引起了神经网络的注意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大脑进行</a:t>
            </a:r>
            <a:r>
              <a:rPr lang="en-US" altLang="en-US" sz="2400" b="1">
                <a:sym typeface="+mn-ea"/>
              </a:rPr>
              <a:t>选择性记忆</a:t>
            </a:r>
            <a:r>
              <a:rPr lang="en-US" altLang="en-US" sz="2400">
                <a:sym typeface="+mn-ea"/>
              </a:rPr>
              <a:t>，形成稳定的长时间记忆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225" y="3092450"/>
            <a:ext cx="5005070" cy="316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有些... </a:t>
            </a:r>
            <a:r>
              <a:rPr lang="en-US" altLang="en-US" sz="2400" b="1">
                <a:sym typeface="+mn-ea"/>
              </a:rPr>
              <a:t>选择性遗忘</a:t>
            </a:r>
            <a:r>
              <a:rPr lang="en-US" altLang="en-US" sz="2400">
                <a:sym typeface="+mn-ea"/>
              </a:rPr>
              <a:t>吧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330" y="2685415"/>
            <a:ext cx="3686810" cy="318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也有些短期事件被记住，补充进稳定记忆中</a:t>
            </a:r>
            <a:endParaRPr lang="en-US" altLang="en-US" sz="2400" dirty="0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905" y="2687320"/>
            <a:ext cx="5124450" cy="3891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55" y="2211070"/>
            <a:ext cx="3248660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3382645"/>
            <a:ext cx="8303260" cy="303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10" y="365125"/>
            <a:ext cx="3987165" cy="32639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224645" y="3629025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女生大脑中的几个主线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21360"/>
            <a:ext cx="4444365" cy="2551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1948180"/>
            <a:ext cx="1170940" cy="512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1835785"/>
            <a:ext cx="2947670" cy="26155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5" y="1353820"/>
            <a:ext cx="3585210" cy="3804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4934585"/>
            <a:ext cx="7418705" cy="174053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681855" y="2863850"/>
            <a:ext cx="1307465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678035" y="2328545"/>
            <a:ext cx="180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c 是稳定的主线（长期记忆）</a:t>
            </a:r>
            <a:endParaRPr lang="en-US" altLang="en-US" b="1"/>
          </a:p>
        </p:txBody>
      </p:sp>
      <p:sp>
        <p:nvSpPr>
          <p:cNvPr id="17" name="Text Box 16"/>
          <p:cNvSpPr txBox="1"/>
          <p:nvPr/>
        </p:nvSpPr>
        <p:spPr>
          <a:xfrm>
            <a:off x="9678035" y="3422650"/>
            <a:ext cx="244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h 是丰富多彩的支线</a:t>
            </a:r>
            <a:r>
              <a:rPr lang="en-US" altLang="en-US" b="1">
                <a:sym typeface="+mn-ea"/>
              </a:rPr>
              <a:t>（短期记忆）</a:t>
            </a:r>
            <a:endParaRPr lang="en-US" altLang="en-US" b="1"/>
          </a:p>
        </p:txBody>
      </p:sp>
      <p:sp>
        <p:nvSpPr>
          <p:cNvPr id="19" name="Text Box 18"/>
          <p:cNvSpPr txBox="1"/>
          <p:nvPr/>
        </p:nvSpPr>
        <p:spPr>
          <a:xfrm>
            <a:off x="9678035" y="4451350"/>
            <a:ext cx="244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两者有互动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940" y="617855"/>
            <a:ext cx="7275195" cy="54063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7040" y="5102225"/>
            <a:ext cx="29648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四个 z 是“门控状态”</a:t>
            </a:r>
            <a:endParaRPr lang="en-US" altLang="en-US" b="1"/>
          </a:p>
          <a:p>
            <a:r>
              <a:rPr lang="en-US" altLang="en-US" b="1"/>
              <a:t>从 x</a:t>
            </a:r>
            <a:r>
              <a:rPr lang="en-US" altLang="en-US" b="1" baseline="-25000"/>
              <a:t>t</a:t>
            </a:r>
            <a:r>
              <a:rPr lang="en-US" altLang="en-US" b="1"/>
              <a:t> h</a:t>
            </a:r>
            <a:r>
              <a:rPr lang="en-US" altLang="en-US" b="1" baseline="-25000"/>
              <a:t>t-1</a:t>
            </a:r>
            <a:r>
              <a:rPr lang="en-US" altLang="en-US" b="1"/>
              <a:t> 拼接而来</a:t>
            </a:r>
            <a:endParaRPr lang="en-US" altLang="en-US" b="1"/>
          </a:p>
          <a:p>
            <a:r>
              <a:rPr lang="en-US" altLang="en-US" b="1"/>
              <a:t>（基本是乘个权重 + 激活）</a:t>
            </a:r>
            <a:endParaRPr lang="en-US" altLang="en-US" b="1"/>
          </a:p>
        </p:txBody>
      </p:sp>
      <p:sp>
        <p:nvSpPr>
          <p:cNvPr id="4" name="Text Box 3"/>
          <p:cNvSpPr txBox="1"/>
          <p:nvPr/>
        </p:nvSpPr>
        <p:spPr>
          <a:xfrm>
            <a:off x="2994025" y="294640"/>
            <a:ext cx="3365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Asana Math" panose="02000603000000000000" charset="0"/>
                <a:ea typeface="Asana Math" panose="02000603000000000000" charset="0"/>
              </a:rPr>
              <a:t>⊙</a:t>
            </a:r>
            <a:r>
              <a:rPr lang="en-US" b="1"/>
              <a:t>是Hadamard Product，矩阵中对应的元素相乘</a:t>
            </a:r>
            <a:endParaRPr lang="en-US" b="1"/>
          </a:p>
          <a:p>
            <a:r>
              <a:rPr lang="en-US" altLang="en-US" b="1"/>
              <a:t>+ </a:t>
            </a:r>
            <a:r>
              <a:rPr lang="en-US" b="1"/>
              <a:t>代表进行矩阵加法。</a:t>
            </a:r>
            <a:endParaRPr lang="en-US" b="1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02000" y="4439285"/>
            <a:ext cx="793115" cy="88265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47895" y="1310640"/>
            <a:ext cx="558800" cy="960755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602480" y="1355090"/>
            <a:ext cx="123190" cy="99441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05785" y="2740660"/>
            <a:ext cx="1116965" cy="16764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2349500"/>
            <a:ext cx="1010285" cy="41275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4485" y="2829560"/>
            <a:ext cx="25730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忘记阶段</a:t>
            </a:r>
            <a:r>
              <a:rPr lang="en-US"/>
              <a:t>。对上一个节点传进来的输入进行</a:t>
            </a:r>
            <a:r>
              <a:rPr lang="en-US" b="1"/>
              <a:t>选择性忘记</a:t>
            </a:r>
            <a:r>
              <a:rPr lang="en-US" altLang="en-US" b="1"/>
              <a:t>。</a:t>
            </a:r>
            <a:endParaRPr lang="en-US" altLang="en-US" b="1"/>
          </a:p>
          <a:p>
            <a:r>
              <a:rPr lang="en-US" altLang="en-US" b="1"/>
              <a:t>“忘记不重要的，记住重要的”</a:t>
            </a:r>
            <a:endParaRPr lang="en-US" altLang="en-US" b="1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5627370"/>
            <a:ext cx="535305" cy="39687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457700" y="3550285"/>
            <a:ext cx="1014730" cy="210058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584575" y="6024245"/>
            <a:ext cx="2885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选择记忆阶段</a:t>
            </a:r>
            <a:r>
              <a:rPr lang="en-US" altLang="en-US"/>
              <a:t>。对这个阶段的输入 </a:t>
            </a:r>
            <a:r>
              <a:rPr lang="en-US" altLang="en-US" b="1"/>
              <a:t>z </a:t>
            </a:r>
            <a:r>
              <a:rPr lang="en-US" altLang="en-US"/>
              <a:t>进行</a:t>
            </a:r>
            <a:r>
              <a:rPr lang="en-US" altLang="en-US" b="1"/>
              <a:t>选择记忆</a:t>
            </a:r>
            <a:r>
              <a:rPr lang="en-US" altLang="en-US"/>
              <a:t>，由 </a:t>
            </a:r>
            <a:r>
              <a:rPr lang="en-US" altLang="en-US" b="1"/>
              <a:t>z</a:t>
            </a:r>
            <a:r>
              <a:rPr lang="en-US" altLang="en-US" b="1" baseline="-25000"/>
              <a:t>i</a:t>
            </a:r>
            <a:r>
              <a:rPr lang="en-US" altLang="en-US" b="1"/>
              <a:t> </a:t>
            </a:r>
            <a:r>
              <a:rPr lang="en-US" altLang="en-US"/>
              <a:t>控制</a:t>
            </a:r>
            <a:endParaRPr lang="en-US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225" y="2454275"/>
            <a:ext cx="2835910" cy="19494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140" y="774065"/>
            <a:ext cx="2411095" cy="44259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679690" y="121666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忘记与选择记忆的结果相加，得到c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080" y="5382895"/>
            <a:ext cx="2204720" cy="36131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851140" y="574421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输出阶段，决定哪些被当成当前状态输出，得到h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18" grpId="0"/>
      <p:bldP spid="18" grpId="1"/>
      <p:bldP spid="21" grpId="0"/>
      <p:bldP spid="21" grpId="1"/>
      <p:bldP spid="24" grpId="0"/>
      <p:bldP spid="24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b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循环神经网络（RNN）</a:t>
            </a:r>
            <a:endParaRPr lang="en-US" altLang="en-US" sz="54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LSTM 总结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129020" y="1424940"/>
            <a:ext cx="55524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通过门控状态来控制。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记住需要长时间记忆的；忘记不重要的信息；从短期记忆实时补充重要信息。</a:t>
            </a: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有效解决长期依赖问题，但是参数变多，训练难度加大。</a:t>
            </a:r>
            <a:endParaRPr lang="en-US" altLang="en-US" sz="2400" dirty="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2418715"/>
            <a:ext cx="5523865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40840" y="1336040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 实现</a:t>
            </a: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keras 实现（详见notebook）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523365"/>
            <a:ext cx="7981950" cy="457898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 = Sequential()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True, input_shape = (X_train.shape[1], 1)))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regressor.add(Dense(units = 1))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7813"/>
          <a:stretch>
            <a:fillRect/>
          </a:stretch>
        </p:blipFill>
        <p:spPr>
          <a:xfrm>
            <a:off x="8065135" y="1910715"/>
            <a:ext cx="3515995" cy="25380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163560" y="4583430"/>
            <a:ext cx="35401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en-US" sz="2800" b="1">
                <a:sym typeface="+mn-ea"/>
              </a:rPr>
              <a:t>搭积木的游戏</a:t>
            </a:r>
            <a:endParaRPr lang="en-US" altLang="en-US" sz="28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作业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266825"/>
            <a:ext cx="10541000" cy="4578985"/>
          </a:xfrm>
        </p:spPr>
        <p:txBody>
          <a:bodyPr>
            <a:noAutofit/>
          </a:bodyPr>
          <a:p>
            <a:pPr>
              <a:lnSpc>
                <a:spcPct val="200000"/>
              </a:lnSpc>
            </a:pP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en-US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尝试修改示例的 RNN ，观察其表现。</a:t>
            </a: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70685" y="528955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最后说下... </a:t>
            </a: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课程考核</a:t>
            </a:r>
            <a:b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4552950" y="2409190"/>
            <a:ext cx="367157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70685" y="528955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" altLang="en-US" sz="5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想战胜《机器学习》？做梦吧</a:t>
            </a:r>
            <a:br>
              <a:rPr lang="" altLang="en-US" sz="54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" altLang="en-US" sz="54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2179320"/>
            <a:ext cx="7593330" cy="3220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35425" y="5916295"/>
            <a:ext cx="46297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T</a:t>
            </a:r>
            <a:r>
              <a:rPr lang="en-US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he Matrix </a:t>
            </a:r>
            <a:r>
              <a:rPr lang="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will delete </a:t>
            </a:r>
            <a:r>
              <a:rPr lang="en-US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you</a:t>
            </a:r>
            <a:endParaRPr lang="en-US" altLang="en-US" sz="2800" b="1">
              <a:latin typeface="Accanthis ADF Std No3" panose="02030503080000020003" charset="0"/>
              <a:cs typeface="Accanthis ADF Std No3" panose="02030503080000020003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21920" y="528955"/>
            <a:ext cx="121069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" altLang="en-US" sz="4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没有下列本领的孩纸等着掛吧</a:t>
            </a:r>
            <a:br>
              <a:rPr lang="" altLang="en-US" sz="4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" altLang="en-US" sz="4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3753" y="5730240"/>
            <a:ext cx="4758055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No human except “the one”</a:t>
            </a:r>
            <a:endParaRPr lang="" altLang="en-US" sz="2800" b="1">
              <a:latin typeface="Accanthis ADF Std No3" panose="02030503080000020003" charset="0"/>
              <a:cs typeface="Accanthis ADF Std No3" panose="02030503080000020003" charset="0"/>
              <a:sym typeface="+mn-ea"/>
            </a:endParaRPr>
          </a:p>
          <a:p>
            <a:pPr algn="ctr"/>
            <a:r>
              <a:rPr lang="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can fight an AI agent</a:t>
            </a:r>
            <a:endParaRPr lang="" altLang="en-US" sz="2800" b="1">
              <a:latin typeface="Accanthis ADF Std No3" panose="02030503080000020003" charset="0"/>
              <a:cs typeface="Accanthis ADF Std No3" panose="02030503080000020003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2411095"/>
            <a:ext cx="4288790" cy="2573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60" y="2411095"/>
            <a:ext cx="5146040" cy="2573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53340" y="528955"/>
            <a:ext cx="121069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" altLang="en-US" sz="4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老子这句话就是你的归宿</a:t>
            </a:r>
            <a:br>
              <a:rPr lang="" altLang="en-US" sz="48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" altLang="en-US" sz="48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0" y="2249805"/>
            <a:ext cx="4604385" cy="2799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61285" y="5554980"/>
            <a:ext cx="74187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https://v.youku.com/v_show/id_XNjk1OTc1MDg=.html?spm=a2h0k.11417342.soresults.dtitle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448175" y="5049520"/>
            <a:ext cx="3392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看啥看，说的就是你的期末考试</a:t>
            </a:r>
            <a:endParaRPr lang="" altLang="en-US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70685" y="528955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以上是 joke...</a:t>
            </a:r>
            <a:br>
              <a:rPr lang="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4552950" y="2409190"/>
            <a:ext cx="367157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/>
              <a:t>期末考试（20%）：1月7日 19:00-21:00 E201</a:t>
            </a:r>
            <a:endParaRPr lang="en-US" alt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公选课。除非你太过分，原则上不KO。</a:t>
            </a:r>
            <a:endParaRPr lang="en-US" altLang="en-US" sz="2400" b="1">
              <a:sym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激发兴趣，鼓励为原则</a:t>
            </a:r>
            <a:r>
              <a:rPr lang="en-US" altLang="en-US" sz="2400" b="1"/>
              <a:t>。不计划虐待小朋友打击积极性。</a:t>
            </a:r>
            <a:endParaRPr lang="en-US" altLang="en-US"/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5070475" y="2950845"/>
            <a:ext cx="2592705" cy="20059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041141" y="4956810"/>
            <a:ext cx="4458970" cy="1050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sz="2400" b="1">
                <a:sym typeface="+mn-ea"/>
              </a:rPr>
              <a:t>在物天我是公认的天使/佛系</a:t>
            </a:r>
            <a:endParaRPr lang="en-US" altLang="en-US" sz="2400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sz="2400" b="1"/>
              <a:t>如果掛了你，肯定是你刻意作死</a:t>
            </a:r>
            <a:endParaRPr lang="en-US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软件准备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5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Anaconda3 + </a:t>
            </a:r>
            <a:r>
              <a:rPr lang="en-US" altLang="en-US" b="1">
                <a:solidFill>
                  <a:srgbClr val="FF0000"/>
                </a:solidFill>
              </a:rPr>
              <a:t>tensorflow + keras</a:t>
            </a: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en-US"/>
              <a:t> 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690" y="3503930"/>
            <a:ext cx="2132330" cy="106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3375660"/>
            <a:ext cx="3495675" cy="14820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>
                <a:sym typeface="+mn-ea"/>
              </a:rPr>
              <a:t>平时成绩（80%）：期中考查+小测+期末作业</a:t>
            </a:r>
            <a:endParaRPr lang="en-US" altLang="en-US" sz="3600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800" b="1"/>
              <a:t>期末作业以下</a:t>
            </a:r>
            <a:r>
              <a:rPr lang="en-US" altLang="en-US" sz="2800" b="1">
                <a:solidFill>
                  <a:srgbClr val="FF0000"/>
                </a:solidFill>
              </a:rPr>
              <a:t> </a:t>
            </a:r>
            <a:r>
              <a:rPr lang="en-US" altLang="en-US" sz="2800" b="1">
                <a:solidFill>
                  <a:srgbClr val="C00000"/>
                </a:solidFill>
              </a:rPr>
              <a:t>任 选 一 种 </a:t>
            </a:r>
            <a:r>
              <a:rPr lang="en-US" altLang="en-US" sz="2800" b="1"/>
              <a:t>（考试前发邮箱）</a:t>
            </a:r>
            <a:endParaRPr lang="en-US" altLang="en-US" sz="28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</a:t>
            </a:r>
            <a:r>
              <a:rPr lang="en-US" altLang="en-US" sz="2400" b="1">
                <a:solidFill>
                  <a:srgbClr val="C00000"/>
                </a:solidFill>
              </a:rPr>
              <a:t>平时作业题（任选1-2样）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3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		Python练习、分类算法比较、回归、聚类、降维、神经网络、CNN、RNN</a:t>
            </a:r>
            <a:endParaRPr lang="en-US" altLang="en-US" sz="20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利用 ML 完成一个小 project（任选数据，任选算法，自主测试）；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一篇小论文或学习心得报告（我想，300-500字？）；... 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无论交啥，请</a:t>
            </a:r>
            <a:r>
              <a:rPr lang="" altLang="en-US" sz="2400" b="1"/>
              <a:t>在作业</a:t>
            </a:r>
            <a:r>
              <a:rPr lang="en-US" altLang="en-US" sz="2400" b="1"/>
              <a:t>开</a:t>
            </a:r>
            <a:r>
              <a:rPr lang="" altLang="en-US" sz="2400" b="1"/>
              <a:t>头</a:t>
            </a:r>
            <a:r>
              <a:rPr lang="en-US" altLang="en-US" sz="2400" b="1"/>
              <a:t>用100字描述：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自己学到了啥？对自己学习满意不？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知道了这么多算法，想拿他们干啥（</a:t>
            </a:r>
            <a:r>
              <a:rPr lang="" altLang="en-US" sz="2400" b="1"/>
              <a:t>理性</a:t>
            </a:r>
            <a:r>
              <a:rPr lang="en-US" altLang="en-US" sz="2400" b="1"/>
              <a:t>发挥鼓励</a:t>
            </a:r>
            <a:r>
              <a:rPr lang="" altLang="en-US" sz="2400" b="1"/>
              <a:t>适当</a:t>
            </a:r>
            <a:r>
              <a:rPr lang="en-US" altLang="en-US" sz="2400" b="1"/>
              <a:t>YY）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序列预测问题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5161280" y="755015"/>
            <a:ext cx="65982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en-US" sz="3200" dirty="0"/>
              <a:t>经常遇到的问题...</a:t>
            </a:r>
            <a:endParaRPr lang="en-US" altLang="en-US" sz="32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自然语言处理（NLP），语音识别与翻译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音乐与文本生</a:t>
            </a:r>
            <a:r>
              <a:rPr lang="en-US" altLang="en-US" dirty="0">
                <a:sym typeface="+mn-ea"/>
              </a:rPr>
              <a:t>（创）</a:t>
            </a:r>
            <a:r>
              <a:rPr lang="en-US" altLang="en-US" dirty="0"/>
              <a:t>成（作）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>
                <a:sym typeface="+mn-ea"/>
              </a:rPr>
              <a:t>股票价格预测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DNA序列分析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17368"/>
          <a:stretch>
            <a:fillRect/>
          </a:stretch>
        </p:blipFill>
        <p:spPr>
          <a:xfrm>
            <a:off x="1103630" y="2408555"/>
            <a:ext cx="3293110" cy="20408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04315" y="4729480"/>
            <a:ext cx="19653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000" b="1"/>
              <a:t>猜下一张是啥？</a:t>
            </a:r>
            <a:endParaRPr lang="en-US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特点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特点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出现在序列后面的元素与前面的元素</a:t>
            </a:r>
            <a:r>
              <a:rPr lang="en-US" altLang="en-US" dirty="0">
                <a:sym typeface="+mn-ea"/>
              </a:rPr>
              <a:t>非独立、</a:t>
            </a:r>
            <a:r>
              <a:rPr lang="en-US" altLang="en-US" dirty="0"/>
              <a:t>有关联</a:t>
            </a:r>
            <a:endParaRPr lang="en-US" altLang="en-US" dirty="0"/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功能需要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在神经网络架构中考虑这种“</a:t>
            </a:r>
            <a:r>
              <a:rPr lang="en-US" altLang="en-US" b="1" dirty="0"/>
              <a:t>前后关联</a:t>
            </a:r>
            <a:r>
              <a:rPr lang="en-US" altLang="en-US" dirty="0"/>
              <a:t>”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神经网络能够 </a:t>
            </a:r>
            <a:r>
              <a:rPr lang="en-US" altLang="en-US" dirty="0">
                <a:sym typeface="+mn-ea"/>
              </a:rPr>
              <a:t>“</a:t>
            </a:r>
            <a:r>
              <a:rPr lang="en-US" altLang="en-US" b="1" dirty="0"/>
              <a:t>持续记忆</a:t>
            </a:r>
            <a:r>
              <a:rPr lang="en-US" altLang="en-US" dirty="0"/>
              <a:t>” 序列信息，用于当前输出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2248535"/>
            <a:ext cx="6126480" cy="306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991360"/>
            <a:ext cx="8257540" cy="3116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10" y="1991360"/>
            <a:ext cx="4220210" cy="31165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14573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65" y="1990725"/>
            <a:ext cx="3129280" cy="3116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2553</Words>
  <Application>WPS Presentation</Application>
  <PresentationFormat>宽屏</PresentationFormat>
  <Paragraphs>239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Times New Roman</vt:lpstr>
      <vt:lpstr>Asana Math</vt:lpstr>
      <vt:lpstr>Courier</vt:lpstr>
      <vt:lpstr>Latin Modern Mono Prop</vt:lpstr>
      <vt:lpstr>Accanthis ADF Std No3</vt:lpstr>
      <vt:lpstr>微软雅黑</vt:lpstr>
      <vt:lpstr>AR PL UKai CN</vt:lpstr>
      <vt:lpstr>宋体</vt:lpstr>
      <vt:lpstr>Arial Unicode MS</vt:lpstr>
      <vt:lpstr>Calibri</vt:lpstr>
      <vt:lpstr>Calibri Light</vt:lpstr>
      <vt:lpstr>Webdings</vt:lpstr>
      <vt:lpstr>Office 主题</vt:lpstr>
      <vt:lpstr>PowerPoint 演示文稿</vt:lpstr>
      <vt:lpstr>机器学习 循环神经网络（RNN）</vt:lpstr>
      <vt:lpstr>软件准备</vt:lpstr>
      <vt:lpstr>序列预测问题</vt:lpstr>
      <vt:lpstr>特点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常见问题</vt:lpstr>
      <vt:lpstr>为此... 人们发明了长短期记忆门  LSTM （Long Short-Term Memory）</vt:lpstr>
      <vt:lpstr>类比下人类... 生活中的主线与支线</vt:lpstr>
      <vt:lpstr>类比下人类... 生活中的主线与支线</vt:lpstr>
      <vt:lpstr>类比下人类... 生活中的主线与支线</vt:lpstr>
      <vt:lpstr>PowerPoint 演示文稿</vt:lpstr>
      <vt:lpstr>LSTM</vt:lpstr>
      <vt:lpstr>LSTM</vt:lpstr>
      <vt:lpstr>LSTM 总结</vt:lpstr>
      <vt:lpstr>keras 实现</vt:lpstr>
      <vt:lpstr>keras 实现（详见notebook）</vt:lpstr>
      <vt:lpstr>作业</vt:lpstr>
      <vt:lpstr>课程考核 </vt:lpstr>
      <vt:lpstr>课程考核 </vt:lpstr>
      <vt:lpstr>课程考核 </vt:lpstr>
      <vt:lpstr>没有下列本领的孩纸等着掛吧 </vt:lpstr>
      <vt:lpstr>最后说下... 课程考核 </vt:lpstr>
      <vt:lpstr>期末考试（20%）：1月7日 19:00-21:00 E201</vt:lpstr>
      <vt:lpstr>平时成绩（80%）：期中考查+小测+期末作业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714</cp:revision>
  <dcterms:created xsi:type="dcterms:W3CDTF">2019-12-24T06:57:28Z</dcterms:created>
  <dcterms:modified xsi:type="dcterms:W3CDTF">2019-12-24T06:57:28Z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